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36"/>
  </p:notesMasterIdLst>
  <p:sldIdLst>
    <p:sldId id="258" r:id="rId2"/>
    <p:sldId id="259" r:id="rId3"/>
    <p:sldId id="284" r:id="rId4"/>
    <p:sldId id="270" r:id="rId5"/>
    <p:sldId id="262" r:id="rId6"/>
    <p:sldId id="263" r:id="rId7"/>
    <p:sldId id="261" r:id="rId8"/>
    <p:sldId id="260" r:id="rId9"/>
    <p:sldId id="265" r:id="rId10"/>
    <p:sldId id="264" r:id="rId11"/>
    <p:sldId id="268" r:id="rId12"/>
    <p:sldId id="269" r:id="rId13"/>
    <p:sldId id="266" r:id="rId14"/>
    <p:sldId id="267" r:id="rId15"/>
    <p:sldId id="294" r:id="rId16"/>
    <p:sldId id="295" r:id="rId17"/>
    <p:sldId id="296" r:id="rId18"/>
    <p:sldId id="297" r:id="rId19"/>
    <p:sldId id="306" r:id="rId20"/>
    <p:sldId id="273" r:id="rId21"/>
    <p:sldId id="289" r:id="rId22"/>
    <p:sldId id="303" r:id="rId23"/>
    <p:sldId id="304" r:id="rId24"/>
    <p:sldId id="305" r:id="rId25"/>
    <p:sldId id="274" r:id="rId26"/>
    <p:sldId id="285" r:id="rId27"/>
    <p:sldId id="286" r:id="rId28"/>
    <p:sldId id="278" r:id="rId29"/>
    <p:sldId id="275" r:id="rId30"/>
    <p:sldId id="279" r:id="rId31"/>
    <p:sldId id="287" r:id="rId32"/>
    <p:sldId id="276" r:id="rId33"/>
    <p:sldId id="283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3" autoAdjust="0"/>
    <p:restoredTop sz="94129" autoAdjust="0"/>
  </p:normalViewPr>
  <p:slideViewPr>
    <p:cSldViewPr snapToGrid="0">
      <p:cViewPr varScale="1">
        <p:scale>
          <a:sx n="70" d="100"/>
          <a:sy n="70" d="100"/>
        </p:scale>
        <p:origin x="1368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886FC-EBF6-41CA-AF93-9479098C9511}" type="datetimeFigureOut">
              <a:rPr lang="en-US"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95975-DC54-48F3-9216-0CAC1080FD2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05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29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96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25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78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08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UML to UML-RT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43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5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70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Behaviour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84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83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2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14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82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1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206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49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63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118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820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7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17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2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867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837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000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315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562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08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26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66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12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92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31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5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29670" y="-19050"/>
            <a:ext cx="8797290" cy="6877050"/>
            <a:chOff x="2229670" y="-19050"/>
            <a:chExt cx="8797290" cy="687705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/>
            <a:srcRect t="13588" b="33675"/>
            <a:stretch/>
          </p:blipFill>
          <p:spPr>
            <a:xfrm>
              <a:off x="2229670" y="-19050"/>
              <a:ext cx="8797290" cy="6877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8191500" y="6356351"/>
              <a:ext cx="266700" cy="365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1" y="246169"/>
            <a:ext cx="1869105" cy="142188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095" y="4592909"/>
            <a:ext cx="6858000" cy="481646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7" y="461927"/>
            <a:ext cx="2325710" cy="286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66" y="748023"/>
            <a:ext cx="2188846" cy="558289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5251992"/>
            <a:ext cx="6857970" cy="842981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smtClean="0"/>
              <a:t>Click to edit author(s)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097" y="1483744"/>
            <a:ext cx="6454805" cy="2916178"/>
          </a:xfrm>
        </p:spPr>
        <p:txBody>
          <a:bodyPr anchor="b"/>
          <a:lstStyle>
            <a:lvl1pPr algn="l">
              <a:defRPr sz="4500">
                <a:latin typeface="Palatino Linotype" panose="0204050205050503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24"/>
          <p:cNvSpPr>
            <a:spLocks noGrp="1"/>
          </p:cNvSpPr>
          <p:nvPr>
            <p:ph type="dt" sz="half" idx="14"/>
          </p:nvPr>
        </p:nvSpPr>
        <p:spPr>
          <a:xfrm>
            <a:off x="628650" y="6356355"/>
            <a:ext cx="2057400" cy="365125"/>
          </a:xfrm>
        </p:spPr>
        <p:txBody>
          <a:bodyPr/>
          <a:lstStyle/>
          <a:p>
            <a:fld id="{28AD021D-2956-42F0-847B-6E58C0D11BB1}" type="datetime1">
              <a:rPr lang="en-CA" smtClean="0"/>
              <a:t>2015-05-12</a:t>
            </a:fld>
            <a:endParaRPr lang="en-CA"/>
          </a:p>
        </p:txBody>
      </p:sp>
      <p:sp>
        <p:nvSpPr>
          <p:cNvPr id="20" name="Footer Placeholder 25"/>
          <p:cNvSpPr>
            <a:spLocks noGrp="1"/>
          </p:cNvSpPr>
          <p:nvPr>
            <p:ph type="ftr" sz="quarter" idx="15"/>
          </p:nvPr>
        </p:nvSpPr>
        <p:spPr>
          <a:xfrm>
            <a:off x="3028950" y="6356355"/>
            <a:ext cx="30861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21" name="Slide Number Placeholder 26"/>
          <p:cNvSpPr>
            <a:spLocks noGrp="1"/>
          </p:cNvSpPr>
          <p:nvPr>
            <p:ph type="sldNum" sz="quarter" idx="16"/>
          </p:nvPr>
        </p:nvSpPr>
        <p:spPr>
          <a:xfrm>
            <a:off x="6457950" y="6356355"/>
            <a:ext cx="2057400" cy="365125"/>
          </a:xfrm>
        </p:spPr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5850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7120" t="36243" r="23743" b="1"/>
          <a:stretch/>
        </p:blipFill>
        <p:spPr>
          <a:xfrm>
            <a:off x="-19050" y="-6350"/>
            <a:ext cx="9172574" cy="58536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416B-0A81-468F-8EF0-BF4D55620499}" type="datetime1">
              <a:rPr lang="en-CA" smtClean="0"/>
              <a:t>2015-05-12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8002"/>
            <a:ext cx="7886700" cy="109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55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7120" t="36243" r="23743" b="1"/>
          <a:stretch/>
        </p:blipFill>
        <p:spPr>
          <a:xfrm>
            <a:off x="-19050" y="-6350"/>
            <a:ext cx="9172574" cy="58536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53657"/>
            <a:ext cx="3868340" cy="65142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853653"/>
            <a:ext cx="3887391" cy="6514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837C-38A9-49E9-A425-A900A4E479C3}" type="datetime1">
              <a:rPr lang="en-CA" smtClean="0"/>
              <a:t>2015-05-12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88000"/>
            <a:ext cx="7886700" cy="109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6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7120" t="36243" r="23743" b="1"/>
          <a:stretch/>
        </p:blipFill>
        <p:spPr>
          <a:xfrm>
            <a:off x="-19050" y="-6350"/>
            <a:ext cx="9172574" cy="58536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69D1-71B4-4B6E-BA84-1149D450FED8}" type="datetime1">
              <a:rPr lang="en-CA" smtClean="0"/>
              <a:t>2015-05-12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8000"/>
            <a:ext cx="7886700" cy="109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29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7660-8D2F-4E59-BBB7-FF99C7F0696D}" type="datetime1">
              <a:rPr lang="en-CA" smtClean="0"/>
              <a:t>2015-05-12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91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Top Ribb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591A-5EEA-4F26-B347-DDA288F49EA0}" type="datetime1">
              <a:rPr lang="en-CA" smtClean="0"/>
              <a:t>2015-05-12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120" t="36243" r="23743" b="1"/>
          <a:stretch/>
        </p:blipFill>
        <p:spPr>
          <a:xfrm>
            <a:off x="-8546" y="-1023301"/>
            <a:ext cx="9172574" cy="58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3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Bottom Ribb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120" t="36243" r="23743" b="1"/>
          <a:stretch/>
        </p:blipFill>
        <p:spPr>
          <a:xfrm>
            <a:off x="-28574" y="4839113"/>
            <a:ext cx="9172574" cy="585364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A878-2E74-40CB-A7E3-BFEE84EC551A}" type="datetime1">
              <a:rPr lang="en-CA" smtClean="0"/>
              <a:t>2015-05-12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5126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Ribbons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1527-57E9-46EF-9A6E-AF6EB268D786}" type="datetime1">
              <a:rPr lang="en-CA" smtClean="0"/>
              <a:t>2015-05-12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2" descr="http://www.queensu.ca/mc_administrator/sites/default/files/assets/pages/QueensLogo_colo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30" y="681721"/>
            <a:ext cx="1603330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7179" t="16739" r="13923"/>
          <a:stretch/>
        </p:blipFill>
        <p:spPr>
          <a:xfrm>
            <a:off x="-8545" y="-58994"/>
            <a:ext cx="9182044" cy="614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7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179" t="16739" r="13923"/>
          <a:stretch/>
        </p:blipFill>
        <p:spPr>
          <a:xfrm flipH="1">
            <a:off x="3579020" y="76357"/>
            <a:ext cx="5564981" cy="27536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9020" y="1"/>
            <a:ext cx="540135" cy="82731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82F4-5F29-4837-B1DD-BBEA44FD27C7}" type="datetime1">
              <a:rPr lang="en-CA" smtClean="0"/>
              <a:t>2015-05-12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5814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179" t="16739" r="13923"/>
          <a:stretch/>
        </p:blipFill>
        <p:spPr>
          <a:xfrm flipH="1">
            <a:off x="3579020" y="76357"/>
            <a:ext cx="5564981" cy="27536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9020" y="1"/>
            <a:ext cx="540135" cy="82731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4F49-F48B-4F98-9741-FADF4E9824CD}" type="datetime1">
              <a:rPr lang="en-CA" smtClean="0"/>
              <a:t>2015-05-12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1354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120" t="36243" r="23743" b="1"/>
          <a:stretch/>
        </p:blipFill>
        <p:spPr>
          <a:xfrm>
            <a:off x="-19050" y="-6350"/>
            <a:ext cx="9172574" cy="5853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8000"/>
            <a:ext cx="7886700" cy="109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987827"/>
            <a:ext cx="7886700" cy="4189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9699-547B-4450-A1B5-EBD75CE10673}" type="datetime1">
              <a:rPr lang="en-CA" smtClean="0"/>
              <a:t>2015-05-12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76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473" r="19886" b="30628"/>
          <a:stretch/>
        </p:blipFill>
        <p:spPr>
          <a:xfrm>
            <a:off x="1865169" y="-19050"/>
            <a:ext cx="7335982" cy="6877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1" y="246169"/>
            <a:ext cx="1869105" cy="1421882"/>
          </a:xfrm>
          <a:prstGeom prst="rect">
            <a:avLst/>
          </a:prstGeom>
        </p:spPr>
      </p:pic>
      <p:sp>
        <p:nvSpPr>
          <p:cNvPr id="25" name="Date Placeholder 2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4C7A5B-5C97-4053-B647-9E3730CFBECA}" type="datetime1">
              <a:rPr lang="en-CA" smtClean="0"/>
              <a:t>2015-05-12</a:t>
            </a:fld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095" y="4592909"/>
            <a:ext cx="6858000" cy="481646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7" y="461927"/>
            <a:ext cx="2325710" cy="286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66" y="748023"/>
            <a:ext cx="2188846" cy="558289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5251992"/>
            <a:ext cx="6857970" cy="842981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smtClean="0"/>
              <a:t>Click to edit author(s)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097" y="1483744"/>
            <a:ext cx="6454805" cy="2916178"/>
          </a:xfrm>
        </p:spPr>
        <p:txBody>
          <a:bodyPr anchor="b"/>
          <a:lstStyle>
            <a:lvl1pPr algn="l">
              <a:defRPr sz="4500">
                <a:latin typeface="Palatino Linotype" panose="0204050205050503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25"/>
          <p:cNvSpPr>
            <a:spLocks noGrp="1"/>
          </p:cNvSpPr>
          <p:nvPr>
            <p:ph type="ftr" sz="quarter" idx="15"/>
          </p:nvPr>
        </p:nvSpPr>
        <p:spPr>
          <a:xfrm>
            <a:off x="3028950" y="6356355"/>
            <a:ext cx="30861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14" name="Slide Number Placeholder 26"/>
          <p:cNvSpPr>
            <a:spLocks noGrp="1"/>
          </p:cNvSpPr>
          <p:nvPr>
            <p:ph type="sldNum" sz="quarter" idx="16"/>
          </p:nvPr>
        </p:nvSpPr>
        <p:spPr>
          <a:xfrm>
            <a:off x="6457950" y="6356355"/>
            <a:ext cx="2057400" cy="365125"/>
          </a:xfrm>
        </p:spPr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994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120" t="36243" r="23743" b="1"/>
          <a:stretch/>
        </p:blipFill>
        <p:spPr>
          <a:xfrm rot="5400000">
            <a:off x="2119995" y="1240723"/>
            <a:ext cx="6858001" cy="437655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699578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74CF-8E42-4DBD-8A89-F77120F9CC02}" type="datetime1">
              <a:rPr lang="en-CA" smtClean="0"/>
              <a:t>2015-05-12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858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912" r="15574" b="32688"/>
          <a:stretch/>
        </p:blipFill>
        <p:spPr>
          <a:xfrm>
            <a:off x="1874360" y="-8708"/>
            <a:ext cx="7365435" cy="6879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1" y="246169"/>
            <a:ext cx="1869105" cy="142188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095" y="4592909"/>
            <a:ext cx="6858000" cy="481646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7" y="461927"/>
            <a:ext cx="2325710" cy="286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66" y="748023"/>
            <a:ext cx="2188846" cy="558289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5251992"/>
            <a:ext cx="6857970" cy="842981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smtClean="0"/>
              <a:t>Click to edit author(s)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097" y="1483744"/>
            <a:ext cx="6454805" cy="2916178"/>
          </a:xfrm>
        </p:spPr>
        <p:txBody>
          <a:bodyPr anchor="b"/>
          <a:lstStyle>
            <a:lvl1pPr algn="l">
              <a:defRPr sz="4500">
                <a:latin typeface="Palatino Linotype" panose="0204050205050503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Date Placeholder 24"/>
          <p:cNvSpPr>
            <a:spLocks noGrp="1"/>
          </p:cNvSpPr>
          <p:nvPr>
            <p:ph type="dt" sz="half" idx="14"/>
          </p:nvPr>
        </p:nvSpPr>
        <p:spPr>
          <a:xfrm>
            <a:off x="628650" y="6356355"/>
            <a:ext cx="2057400" cy="365125"/>
          </a:xfrm>
        </p:spPr>
        <p:txBody>
          <a:bodyPr/>
          <a:lstStyle/>
          <a:p>
            <a:fld id="{E1999870-CACA-462A-80E4-03328EB45F90}" type="datetime1">
              <a:rPr lang="en-CA" smtClean="0"/>
              <a:t>2015-05-12</a:t>
            </a:fld>
            <a:endParaRPr lang="en-CA"/>
          </a:p>
        </p:txBody>
      </p:sp>
      <p:sp>
        <p:nvSpPr>
          <p:cNvPr id="28" name="Footer Placeholder 25"/>
          <p:cNvSpPr>
            <a:spLocks noGrp="1"/>
          </p:cNvSpPr>
          <p:nvPr>
            <p:ph type="ftr" sz="quarter" idx="15"/>
          </p:nvPr>
        </p:nvSpPr>
        <p:spPr>
          <a:xfrm>
            <a:off x="3028950" y="6356355"/>
            <a:ext cx="30861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29" name="Slide Number Placeholder 26"/>
          <p:cNvSpPr>
            <a:spLocks noGrp="1"/>
          </p:cNvSpPr>
          <p:nvPr>
            <p:ph type="sldNum" sz="quarter" idx="16"/>
          </p:nvPr>
        </p:nvSpPr>
        <p:spPr>
          <a:xfrm>
            <a:off x="6457950" y="6356355"/>
            <a:ext cx="2057400" cy="365125"/>
          </a:xfrm>
        </p:spPr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305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ibbon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0DC5-9508-47E1-854E-CFE957475B63}" type="datetime1">
              <a:rPr lang="en-CA" smtClean="0"/>
              <a:t>2015-05-12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8200" r="15358"/>
          <a:stretch/>
        </p:blipFill>
        <p:spPr>
          <a:xfrm>
            <a:off x="-14513" y="340625"/>
            <a:ext cx="9158514" cy="57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1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ibbon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848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3821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8D96-3F65-49F8-9357-6817E25DB851}" type="datetime1">
              <a:rPr lang="en-CA" smtClean="0"/>
              <a:t>2015-05-12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1570" r="11777"/>
          <a:stretch/>
        </p:blipFill>
        <p:spPr>
          <a:xfrm>
            <a:off x="-29029" y="521093"/>
            <a:ext cx="9187543" cy="57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9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Blue w Side Ribb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502" t="24922" b="23892"/>
          <a:stretch/>
        </p:blipFill>
        <p:spPr>
          <a:xfrm>
            <a:off x="-15240" y="-15240"/>
            <a:ext cx="8537718" cy="6880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76" y="1297519"/>
            <a:ext cx="7040574" cy="285273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476" y="4177244"/>
            <a:ext cx="7040574" cy="1500187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3FD353-416F-4CF3-98B9-069A7B568B52}" type="datetime1">
              <a:rPr lang="en-CA" smtClean="0"/>
              <a:t>2015-05-12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5989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 w Side Ribb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295" t="25618" b="23707"/>
          <a:stretch/>
        </p:blipFill>
        <p:spPr>
          <a:xfrm>
            <a:off x="-9525" y="-9525"/>
            <a:ext cx="8727092" cy="687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76" y="1297519"/>
            <a:ext cx="7040574" cy="285273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476" y="4177244"/>
            <a:ext cx="7040574" cy="1500187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FAE548-FC43-4D9A-8457-4BB423AFF23E}" type="datetime1">
              <a:rPr lang="en-CA" smtClean="0"/>
              <a:t>2015-05-12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548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Yellow w Side Ribb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390" t="24898" b="25582"/>
          <a:stretch/>
        </p:blipFill>
        <p:spPr>
          <a:xfrm>
            <a:off x="1" y="-25400"/>
            <a:ext cx="8717567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76" y="1297519"/>
            <a:ext cx="7040574" cy="285273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476" y="4177244"/>
            <a:ext cx="7040574" cy="1500187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9E6423-3D2D-45FA-8919-FE5982F732D3}" type="datetime1">
              <a:rPr lang="en-CA" smtClean="0"/>
              <a:t>2015-05-12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31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7120" t="36243" r="23743" b="1"/>
          <a:stretch/>
        </p:blipFill>
        <p:spPr>
          <a:xfrm>
            <a:off x="-19050" y="-6350"/>
            <a:ext cx="9172574" cy="58536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6305"/>
            <a:ext cx="7886700" cy="4280658"/>
          </a:xfrm>
        </p:spPr>
        <p:txBody>
          <a:bodyPr anchor="ctr" anchorCtr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D451-DAB8-40A4-83F2-77F64DC12797}" type="datetime1">
              <a:rPr lang="en-CA" smtClean="0"/>
              <a:t>2015-05-12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8927"/>
            <a:ext cx="7886700" cy="10953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8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Palatino" pitchFamily="2" charset="0"/>
              </a:defRPr>
            </a:lvl1pPr>
          </a:lstStyle>
          <a:p>
            <a:fld id="{A047F1F4-FE72-49D2-A906-06462E58F068}" type="datetime1">
              <a:rPr lang="en-CA" smtClean="0"/>
              <a:t>2015-05-12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Palatino" pitchFamily="2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Palatino" pitchFamily="2" charset="0"/>
              </a:defRPr>
            </a:lvl1pPr>
          </a:lstStyle>
          <a:p>
            <a:fld id="{05A459EB-C9C7-41E7-882A-0E8B3B74FA3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794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Supervised By: </a:t>
            </a:r>
            <a:r>
              <a:rPr lang="en-CA" dirty="0" err="1"/>
              <a:t>Juergen</a:t>
            </a:r>
            <a:r>
              <a:rPr lang="en-CA" dirty="0"/>
              <a:t> </a:t>
            </a:r>
            <a:r>
              <a:rPr lang="en-CA" dirty="0" err="1"/>
              <a:t>Dingel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Laith “Leo” Juwaidah, Nondini Das, Suchita Ganesan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Model-Driven Engineering Support</a:t>
            </a:r>
            <a:endParaRPr lang="en-CA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1</a:t>
            </a:fld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0933" y1="17188" x2="50933" y2="17188"/>
                        <a14:foregroundMark x1="49067" y1="36328" x2="49067" y2="36328"/>
                        <a14:foregroundMark x1="51733" y1="54297" x2="51733" y2="54297"/>
                        <a14:foregroundMark x1="16800" y1="87500" x2="16800" y2="87500"/>
                        <a14:foregroundMark x1="25600" y1="86328" x2="25600" y2="86328"/>
                        <a14:foregroundMark x1="34133" y1="89063" x2="34133" y2="89063"/>
                        <a14:foregroundMark x1="38667" y1="86328" x2="38667" y2="86328"/>
                        <a14:foregroundMark x1="48267" y1="82422" x2="48267" y2="82422"/>
                        <a14:foregroundMark x1="56000" y1="83984" x2="56000" y2="83984"/>
                        <a14:foregroundMark x1="74400" y1="85156" x2="74400" y2="85156"/>
                        <a14:foregroundMark x1="64000" y1="83984" x2="64000" y2="83984"/>
                        <a14:backgroundMark x1="73600" y1="53125" x2="73600" y2="5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02" y="240420"/>
            <a:ext cx="1558585" cy="10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Faster</a:t>
            </a:r>
          </a:p>
          <a:p>
            <a:r>
              <a:rPr lang="en-CA" dirty="0" smtClean="0"/>
              <a:t>Cost – effective</a:t>
            </a:r>
          </a:p>
          <a:p>
            <a:r>
              <a:rPr lang="en-CA" dirty="0" smtClean="0"/>
              <a:t>Leads to Increased Quality</a:t>
            </a:r>
          </a:p>
          <a:p>
            <a:r>
              <a:rPr lang="en-CA" dirty="0" smtClean="0"/>
              <a:t>Less Error Prone</a:t>
            </a:r>
          </a:p>
          <a:p>
            <a:r>
              <a:rPr lang="en-CA" dirty="0" smtClean="0"/>
              <a:t>MDE leads to meaningful validation</a:t>
            </a:r>
          </a:p>
          <a:p>
            <a:r>
              <a:rPr lang="en-CA" dirty="0" smtClean="0"/>
              <a:t>MDE provides up-to-date documentation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Potential</a:t>
            </a:r>
            <a:r>
              <a:rPr lang="en-CA"/>
              <a:t> Benefits </a:t>
            </a:r>
            <a:r>
              <a:rPr lang="en-CA" dirty="0"/>
              <a:t>of MDE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23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/>
              <a:t>Technical</a:t>
            </a:r>
            <a:r>
              <a:rPr lang="en-CA" sz="2400"/>
              <a:t> Issues</a:t>
            </a:r>
            <a:endParaRPr lang="en-CA" sz="2400" dirty="0"/>
          </a:p>
          <a:p>
            <a:pPr lvl="1"/>
            <a:r>
              <a:rPr lang="en-CA" sz="2000"/>
              <a:t>Incremental Code Generation</a:t>
            </a:r>
            <a:endParaRPr lang="en-CA" sz="2000" dirty="0"/>
          </a:p>
          <a:p>
            <a:pPr lvl="1"/>
            <a:r>
              <a:rPr lang="en-CA" sz="2000"/>
              <a:t>Model Transformation</a:t>
            </a:r>
            <a:endParaRPr lang="en-CA" sz="2000" dirty="0"/>
          </a:p>
          <a:p>
            <a:endParaRPr lang="en-CA" sz="2400" dirty="0"/>
          </a:p>
          <a:p>
            <a:r>
              <a:rPr lang="en-CA" sz="2400"/>
              <a:t>Cultural Issue</a:t>
            </a:r>
            <a:endParaRPr lang="en-CA" sz="2400" dirty="0"/>
          </a:p>
          <a:p>
            <a:pPr lvl="1"/>
            <a:r>
              <a:rPr lang="en-CA" sz="2000"/>
              <a:t>Adoption of MDE </a:t>
            </a:r>
            <a:r>
              <a:rPr lang="en-CA" sz="2000" smtClean="0"/>
              <a:t>approach</a:t>
            </a:r>
            <a:endParaRPr lang="en-CA" sz="2000" dirty="0"/>
          </a:p>
          <a:p>
            <a:endParaRPr lang="en-CA" dirty="0"/>
          </a:p>
          <a:p>
            <a:r>
              <a:rPr lang="en-CA" sz="2400" dirty="0"/>
              <a:t>Syntax</a:t>
            </a:r>
            <a:r>
              <a:rPr lang="en-CA" sz="2400"/>
              <a:t> &amp; </a:t>
            </a:r>
            <a:r>
              <a:rPr lang="en-CA" sz="2400" smtClean="0"/>
              <a:t>Semantics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Challenge of MDE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00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/>
              <a:t>Companies</a:t>
            </a:r>
            <a:r>
              <a:rPr lang="en-CA" sz="2400"/>
              <a:t> using </a:t>
            </a:r>
            <a:r>
              <a:rPr lang="en-CA" sz="2400" smtClean="0"/>
              <a:t>MDE </a:t>
            </a:r>
            <a:r>
              <a:rPr lang="en-CA" sz="2400"/>
              <a:t>approach</a:t>
            </a:r>
            <a:endParaRPr lang="en-CA" sz="2400" dirty="0"/>
          </a:p>
          <a:p>
            <a:pPr lvl="1"/>
            <a:r>
              <a:rPr lang="en-CA" sz="2000"/>
              <a:t>Ericsson -</a:t>
            </a:r>
            <a:r>
              <a:rPr lang="en-CA"/>
              <a:t> </a:t>
            </a:r>
            <a:r>
              <a:rPr lang="en-CA" sz="2000" smtClean="0"/>
              <a:t>tele </a:t>
            </a:r>
            <a:r>
              <a:rPr lang="en-CA" sz="2000" dirty="0"/>
              <a:t>communication systems</a:t>
            </a:r>
          </a:p>
          <a:p>
            <a:pPr lvl="1"/>
            <a:r>
              <a:rPr lang="en-CA" sz="2000" dirty="0"/>
              <a:t>General</a:t>
            </a:r>
            <a:r>
              <a:rPr lang="en-CA" sz="2000"/>
              <a:t> Motors</a:t>
            </a:r>
            <a:endParaRPr lang="en-CA" sz="2000" dirty="0"/>
          </a:p>
          <a:p>
            <a:pPr lvl="1"/>
            <a:endParaRPr lang="en-CA" sz="2000" dirty="0"/>
          </a:p>
          <a:p>
            <a:r>
              <a:rPr lang="en-CA" sz="2400"/>
              <a:t>Proprietary: </a:t>
            </a:r>
            <a:endParaRPr lang="en-CA" sz="2400" dirty="0"/>
          </a:p>
          <a:p>
            <a:pPr lvl="1"/>
            <a:r>
              <a:rPr lang="en-CA" sz="2000"/>
              <a:t>IBM </a:t>
            </a:r>
            <a:r>
              <a:rPr lang="en-CA" sz="2000" dirty="0"/>
              <a:t>Rational Rose Family</a:t>
            </a:r>
          </a:p>
          <a:p>
            <a:pPr lvl="1"/>
            <a:r>
              <a:rPr lang="en-CA" sz="2000" dirty="0"/>
              <a:t>Rational Rhapsody Developer</a:t>
            </a:r>
          </a:p>
          <a:p>
            <a:pPr lvl="1"/>
            <a:endParaRPr lang="en-CA" sz="2000" dirty="0"/>
          </a:p>
          <a:p>
            <a:r>
              <a:rPr lang="en-CA" sz="2400"/>
              <a:t>Open Source:</a:t>
            </a:r>
            <a:endParaRPr lang="en-CA" sz="2400" dirty="0"/>
          </a:p>
          <a:p>
            <a:pPr lvl="1"/>
            <a:r>
              <a:rPr lang="en-CA" sz="2000"/>
              <a:t>Mentor Graphics Bridgepoint</a:t>
            </a:r>
            <a:endParaRPr lang="en-CA" sz="2000" dirty="0"/>
          </a:p>
          <a:p>
            <a:pPr lvl="1"/>
            <a:r>
              <a:rPr lang="en-CA" sz="2000" smtClean="0"/>
              <a:t>Papyrus-RT </a:t>
            </a:r>
            <a:r>
              <a:rPr lang="en-CA" sz="2000" dirty="0"/>
              <a:t>(in the near future)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State of the Art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69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MDE with Papyrus-RT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23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source Eclipse plugin.</a:t>
            </a:r>
          </a:p>
          <a:p>
            <a:endParaRPr lang="en-US" dirty="0"/>
          </a:p>
          <a:p>
            <a:r>
              <a:rPr lang="en-US" dirty="0" smtClean="0"/>
              <a:t>Real-time.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Papyrus-RT</a:t>
            </a:r>
            <a:endParaRPr lang="en-US"/>
          </a:p>
        </p:txBody>
      </p:sp>
      <p:pic>
        <p:nvPicPr>
          <p:cNvPr id="4" name="Picture 3" descr="Screen Shot 2015-05-08 at 04.46.4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811" y="3221336"/>
            <a:ext cx="2743200" cy="153754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874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5-08 at 04.10.48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87" y="2074863"/>
            <a:ext cx="6143625" cy="3924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 Diagrams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77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5-08 at 04.12.17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3537" y="2974975"/>
            <a:ext cx="5876925" cy="21240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Diagrams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41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5-05-11 at 00.14.39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3137" y="2436813"/>
            <a:ext cx="4657725" cy="3200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Statemachine Diagrams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80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5-05-11 at 00.17.0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7524" y="1897063"/>
            <a:ext cx="4588951" cy="4279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Generated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07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5-05-11 at 00.26.4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2050" y="1897063"/>
            <a:ext cx="4279900" cy="42799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19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Running Application</a:t>
            </a:r>
          </a:p>
        </p:txBody>
      </p:sp>
    </p:spTree>
    <p:extLst>
      <p:ext uri="{BB962C8B-B14F-4D97-AF65-F5344CB8AC3E}">
        <p14:creationId xmlns:p14="http://schemas.microsoft.com/office/powerpoint/2010/main" val="186759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Introduction to Model Driven Engineering</a:t>
            </a:r>
          </a:p>
          <a:p>
            <a:r>
              <a:rPr lang="en-US" sz="2400" dirty="0"/>
              <a:t>Model Driven Engineering with Papyrus-RT</a:t>
            </a:r>
          </a:p>
          <a:p>
            <a:r>
              <a:rPr lang="en-US" sz="2400" dirty="0"/>
              <a:t>Research Project Goals</a:t>
            </a:r>
          </a:p>
          <a:p>
            <a:r>
              <a:rPr lang="en-US" sz="2400" dirty="0"/>
              <a:t>Approach</a:t>
            </a:r>
          </a:p>
          <a:p>
            <a:r>
              <a:rPr lang="en-US" sz="2400" dirty="0"/>
              <a:t>Current Progress</a:t>
            </a:r>
          </a:p>
          <a:p>
            <a:r>
              <a:rPr lang="en-US" sz="2400" dirty="0"/>
              <a:t>Next Steps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98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Project Goals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19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 Statement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3508" y="3759200"/>
            <a:ext cx="7886700" cy="2597155"/>
          </a:xfrm>
        </p:spPr>
        <p:txBody>
          <a:bodyPr>
            <a:normAutofit/>
          </a:bodyPr>
          <a:lstStyle/>
          <a:p>
            <a:r>
              <a:rPr lang="en-CA" sz="2000" dirty="0"/>
              <a:t>UML MARTE profile allows the integration of timing and resource information in the </a:t>
            </a:r>
            <a:r>
              <a:rPr lang="en-CA" sz="2000" dirty="0" smtClean="0"/>
              <a:t>model</a:t>
            </a:r>
          </a:p>
          <a:p>
            <a:r>
              <a:rPr lang="en-CA" sz="2000" dirty="0" smtClean="0"/>
              <a:t>Determining the correctness of a lot of this information on the model-level is impossible</a:t>
            </a:r>
          </a:p>
          <a:p>
            <a:r>
              <a:rPr lang="en-CA" sz="2000" dirty="0"/>
              <a:t>Models of external components interacting with a component to be developed can be very useful; however, creating these models can be tedious and error-prone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21</a:t>
            </a:fld>
            <a:endParaRPr lang="en-CA"/>
          </a:p>
        </p:txBody>
      </p:sp>
      <p:pic>
        <p:nvPicPr>
          <p:cNvPr id="8" name="Content Placeholder 3" descr="Screen Shot 2015-05-08 at 04.12.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224" y="1949204"/>
            <a:ext cx="5007926" cy="180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ill Sans MT" charset="0"/>
              </a:rPr>
              <a:t>To use </a:t>
            </a:r>
            <a:r>
              <a:rPr lang="en-US" dirty="0">
                <a:latin typeface="Gill Sans MT" charset="0"/>
              </a:rPr>
              <a:t>run-time monitoring of generated code to automatically validate, </a:t>
            </a:r>
            <a:r>
              <a:rPr lang="en-US" dirty="0" smtClean="0">
                <a:latin typeface="Gill Sans MT" charset="0"/>
              </a:rPr>
              <a:t>correct, </a:t>
            </a:r>
            <a:r>
              <a:rPr lang="en-US" dirty="0">
                <a:latin typeface="Gill Sans MT" charset="0"/>
              </a:rPr>
              <a:t>or </a:t>
            </a:r>
            <a:r>
              <a:rPr lang="en-US" dirty="0" smtClean="0">
                <a:latin typeface="Gill Sans MT" charset="0"/>
              </a:rPr>
              <a:t>extract:</a:t>
            </a:r>
          </a:p>
          <a:p>
            <a:pPr lvl="1"/>
            <a:r>
              <a:rPr lang="en-US" dirty="0" smtClean="0">
                <a:latin typeface="Gill Sans MT" charset="0"/>
              </a:rPr>
              <a:t>Timing and resource information in the model</a:t>
            </a:r>
          </a:p>
          <a:p>
            <a:pPr lvl="1"/>
            <a:r>
              <a:rPr lang="en-US" dirty="0" smtClean="0">
                <a:latin typeface="Gill Sans MT" charset="0"/>
              </a:rPr>
              <a:t>Models of external components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22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7228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23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we want to achieve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23776" y="2474684"/>
            <a:ext cx="2078125" cy="90714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62914" y="2467428"/>
            <a:ext cx="2078125" cy="90714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M’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4591" y="4787001"/>
            <a:ext cx="2249717" cy="113033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Linux Trace Toolkit: next generation (</a:t>
            </a:r>
            <a:r>
              <a:rPr lang="en-US" dirty="0" err="1"/>
              <a:t>LTTng</a:t>
            </a:r>
            <a:r>
              <a:rPr lang="en-US" dirty="0"/>
              <a:t>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86714" y="4787002"/>
            <a:ext cx="2230524" cy="113033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Automatically Generated source code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808512" y="2789474"/>
            <a:ext cx="3454400" cy="265176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2899103" y="5221231"/>
            <a:ext cx="3287611" cy="261564"/>
          </a:xfrm>
          <a:prstGeom prst="lef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155545" y="3374572"/>
            <a:ext cx="277060" cy="1412429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1625602" y="3374572"/>
            <a:ext cx="274475" cy="1412429"/>
          </a:xfrm>
          <a:prstGeom prst="up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7958" y="1835608"/>
            <a:ext cx="1946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UML-RT </a:t>
            </a:r>
          </a:p>
          <a:p>
            <a:pPr algn="ctr"/>
            <a:r>
              <a:rPr lang="en-US" dirty="0" smtClean="0"/>
              <a:t>model in Papyrus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05161" y="1842868"/>
            <a:ext cx="1946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Updated UML-RT </a:t>
            </a:r>
          </a:p>
          <a:p>
            <a:pPr algn="ctr"/>
            <a:r>
              <a:rPr lang="en-US" dirty="0" smtClean="0"/>
              <a:t>model in Papyrus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96734" y="5376898"/>
            <a:ext cx="1946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the source code to </a:t>
            </a:r>
            <a:r>
              <a:rPr lang="en-US" dirty="0" err="1" smtClean="0"/>
              <a:t>LTTng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0077" y="3572983"/>
            <a:ext cx="2156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Analyze the trace and make necessary changes in the model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74644" y="3715208"/>
            <a:ext cx="1946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Code-generation feature of Papyrus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97509" y="2234550"/>
            <a:ext cx="296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 specification of run-time information to be collected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723775" y="2467428"/>
            <a:ext cx="2078125" cy="907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269526" y="2461425"/>
            <a:ext cx="2078125" cy="907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M’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93327" y="4793005"/>
            <a:ext cx="2230524" cy="1130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Automatically Generated source code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642773" y="4794257"/>
            <a:ext cx="2249717" cy="1130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Linux Trace Toolkit: next generation (</a:t>
            </a:r>
            <a:r>
              <a:rPr lang="en-US" dirty="0" err="1"/>
              <a:t>LTTng</a:t>
            </a:r>
            <a:r>
              <a:rPr lang="en-US" dirty="0"/>
              <a:t>)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2808510" y="2789474"/>
            <a:ext cx="3454400" cy="26517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7148932" y="3380464"/>
            <a:ext cx="277060" cy="141242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Arrow 29"/>
          <p:cNvSpPr/>
          <p:nvPr/>
        </p:nvSpPr>
        <p:spPr>
          <a:xfrm>
            <a:off x="2905716" y="5221231"/>
            <a:ext cx="3287611" cy="26156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>
            <a:off x="1632215" y="3381828"/>
            <a:ext cx="274475" cy="1412429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8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24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we want to achieve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23776" y="2474684"/>
            <a:ext cx="2078125" cy="907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62914" y="2467428"/>
            <a:ext cx="2078125" cy="90714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M’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4591" y="4787001"/>
            <a:ext cx="2249717" cy="113033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Linux Trace Toolkit: next generation (</a:t>
            </a:r>
            <a:r>
              <a:rPr lang="en-US" dirty="0" err="1"/>
              <a:t>LTTng</a:t>
            </a:r>
            <a:r>
              <a:rPr lang="en-US" dirty="0"/>
              <a:t>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86714" y="4787002"/>
            <a:ext cx="2230524" cy="113033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Automatically Generated source code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808514" y="2789474"/>
            <a:ext cx="3454400" cy="265176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2899103" y="5221231"/>
            <a:ext cx="3287611" cy="261564"/>
          </a:xfrm>
          <a:prstGeom prst="lef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155545" y="3374572"/>
            <a:ext cx="277060" cy="1412429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1625602" y="3374572"/>
            <a:ext cx="274475" cy="1412429"/>
          </a:xfrm>
          <a:prstGeom prst="up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7958" y="1835608"/>
            <a:ext cx="1946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UML-RT </a:t>
            </a:r>
          </a:p>
          <a:p>
            <a:pPr algn="ctr"/>
            <a:r>
              <a:rPr lang="en-US" dirty="0" smtClean="0"/>
              <a:t>model in Papyrus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05161" y="1842868"/>
            <a:ext cx="1946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Updated UML-RT </a:t>
            </a:r>
          </a:p>
          <a:p>
            <a:pPr algn="ctr"/>
            <a:r>
              <a:rPr lang="en-US" dirty="0" smtClean="0"/>
              <a:t>model in Papyrus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96734" y="5376898"/>
            <a:ext cx="1946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the source code to </a:t>
            </a:r>
            <a:r>
              <a:rPr lang="en-US" dirty="0" err="1" smtClean="0"/>
              <a:t>LTTng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0077" y="3572983"/>
            <a:ext cx="2156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Analyze the trace and make necessary changes in the model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74644" y="3715208"/>
            <a:ext cx="1946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Code-generation feature of Papyrus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97509" y="2234550"/>
            <a:ext cx="296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 specification of run-time information to be collected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Approach</a:t>
            </a:r>
            <a:br>
              <a:rPr lang="en-CA" dirty="0"/>
            </a:b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CA" sz="2400" dirty="0"/>
              <a:t>Code</a:t>
            </a:r>
            <a:r>
              <a:rPr lang="en-CA" sz="2400"/>
              <a:t> Generation (Laith “Leo” Juwaidah)</a:t>
            </a:r>
            <a:endParaRPr lang="en-CA" sz="2400" dirty="0"/>
          </a:p>
          <a:p>
            <a:pPr marL="342900" indent="-342900">
              <a:buFont typeface="+mj-lt"/>
              <a:buAutoNum type="arabicPeriod"/>
            </a:pPr>
            <a:r>
              <a:rPr lang="en-CA" sz="2400"/>
              <a:t>Monitoring Using LTTng (Nondini Das)</a:t>
            </a:r>
            <a:endParaRPr lang="en-CA" sz="2400" dirty="0"/>
          </a:p>
          <a:p>
            <a:pPr marL="342900" indent="-342900">
              <a:buFont typeface="+mj-lt"/>
              <a:buAutoNum type="arabicPeriod"/>
            </a:pPr>
            <a:r>
              <a:rPr lang="en-CA" sz="2400"/>
              <a:t>Display &amp; Use of Results (Suchita Ganesan)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553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Allow input and specification of runtime information.</a:t>
            </a:r>
          </a:p>
          <a:p>
            <a:endParaRPr lang="en-CA"/>
          </a:p>
          <a:p>
            <a:r>
              <a:rPr lang="en-CA"/>
              <a:t>Modify</a:t>
            </a:r>
            <a:r>
              <a:rPr lang="en-US"/>
              <a:t>the code generator to produce LTTng-ready code.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Code Generation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153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Monitor generated code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Collect the runtime information in appropriate way</a:t>
            </a:r>
          </a:p>
          <a:p>
            <a:endParaRPr lang="en-CA" dirty="0" smtClean="0"/>
          </a:p>
          <a:p>
            <a:r>
              <a:rPr lang="en-CA" dirty="0" smtClean="0"/>
              <a:t>View trace file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Monitoring using </a:t>
            </a:r>
            <a:r>
              <a:rPr lang="en-CA" dirty="0" err="1" smtClean="0"/>
              <a:t>LTTng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27</a:t>
            </a:fld>
            <a:endParaRPr lang="en-CA"/>
          </a:p>
        </p:txBody>
      </p:sp>
      <p:pic>
        <p:nvPicPr>
          <p:cNvPr id="1026" name="Picture 2" descr="http://2.bp.blogspot.com/-MLGE8jLyKQI/Ufs80rr68_I/AAAAAAAAAZk/SckUp3pGEc0/s1600/lttng-logo-no-te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660" y="2160442"/>
            <a:ext cx="2851455" cy="18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97279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239" y="1910687"/>
            <a:ext cx="9007522" cy="4947313"/>
          </a:xfrm>
        </p:spPr>
        <p:txBody>
          <a:bodyPr>
            <a:noAutofit/>
          </a:bodyPr>
          <a:lstStyle/>
          <a:p>
            <a:r>
              <a:rPr lang="en-CA" sz="2400" dirty="0"/>
              <a:t>Displaying</a:t>
            </a:r>
            <a:r>
              <a:rPr lang="en-CA" sz="2400"/>
              <a:t> Results:</a:t>
            </a:r>
            <a:endParaRPr lang="en-CA" sz="2400" dirty="0"/>
          </a:p>
          <a:p>
            <a:pPr lvl="1"/>
            <a:r>
              <a:rPr lang="en-CA" sz="2000"/>
              <a:t>When combined with automatic code generation, there is a risk of unintended behavior</a:t>
            </a:r>
            <a:endParaRPr lang="en-CA" sz="2000" dirty="0"/>
          </a:p>
          <a:p>
            <a:pPr lvl="1"/>
            <a:r>
              <a:rPr lang="en-CA" sz="2000"/>
              <a:t>Once the application with the LTTng instructions is ran, LTTng stores the results in a file</a:t>
            </a:r>
            <a:endParaRPr lang="en-CA" sz="2000" dirty="0"/>
          </a:p>
          <a:p>
            <a:pPr lvl="1"/>
            <a:r>
              <a:rPr lang="en-CA" sz="2000"/>
              <a:t>To help developers stay away from the code, the results need to be displayed on the model</a:t>
            </a:r>
            <a:endParaRPr lang="en-CA" sz="2000" dirty="0"/>
          </a:p>
          <a:p>
            <a:pPr lvl="1"/>
            <a:endParaRPr lang="en-CA" sz="2000" dirty="0"/>
          </a:p>
          <a:p>
            <a:r>
              <a:rPr lang="en-CA" sz="2400"/>
              <a:t>Tracing Usefulness:</a:t>
            </a:r>
            <a:endParaRPr lang="en-CA" sz="2400" dirty="0"/>
          </a:p>
          <a:p>
            <a:pPr lvl="1"/>
            <a:r>
              <a:rPr lang="en-CA" sz="2000"/>
              <a:t>Information </a:t>
            </a:r>
            <a:r>
              <a:rPr lang="en-CA" sz="2000" dirty="0"/>
              <a:t>primarily useful for programmers for debugging purposes</a:t>
            </a:r>
          </a:p>
          <a:p>
            <a:pPr lvl="2"/>
            <a:r>
              <a:rPr lang="en-CA" sz="1600" dirty="0"/>
              <a:t>E.g</a:t>
            </a:r>
            <a:r>
              <a:rPr lang="en-CA" sz="1600"/>
              <a:t>., Latency Checks</a:t>
            </a:r>
            <a:endParaRPr lang="en-CA" sz="1600" dirty="0"/>
          </a:p>
          <a:p>
            <a:pPr lvl="1"/>
            <a:r>
              <a:rPr lang="en-CA" sz="2000"/>
              <a:t>Used </a:t>
            </a:r>
            <a:r>
              <a:rPr lang="en-CA" sz="2000" smtClean="0"/>
              <a:t>both </a:t>
            </a:r>
            <a:r>
              <a:rPr lang="en-CA" sz="2000" dirty="0"/>
              <a:t>in developmental phase and after software is released</a:t>
            </a:r>
          </a:p>
          <a:p>
            <a:pPr lvl="1"/>
            <a:r>
              <a:rPr lang="en-CA" sz="2000" dirty="0"/>
              <a:t>Models</a:t>
            </a:r>
            <a:r>
              <a:rPr lang="en-CA" sz="2000"/>
              <a:t> are easier to understand</a:t>
            </a:r>
            <a:endParaRPr lang="en-CA" sz="2000" dirty="0"/>
          </a:p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</a:t>
            </a:r>
            <a:r>
              <a:rPr lang="en-US"/>
              <a:t> and Use of </a:t>
            </a:r>
            <a:r>
              <a:rPr lang="en-US" smtClean="0"/>
              <a:t>Results</a:t>
            </a:r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0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Current Progress</a:t>
            </a:r>
            <a:br>
              <a:rPr lang="en-CA" dirty="0"/>
            </a:b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11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 to MDE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21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Setup two separate development environments.</a:t>
            </a:r>
          </a:p>
          <a:p>
            <a:endParaRPr lang="en-CA"/>
          </a:p>
          <a:p>
            <a:r>
              <a:rPr lang="en-CA"/>
              <a:t>Generate PingPong code.</a:t>
            </a:r>
          </a:p>
          <a:p>
            <a:endParaRPr lang="en-CA"/>
          </a:p>
          <a:p>
            <a:r>
              <a:rPr lang="en-CA"/>
              <a:t>Compile generated code.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Code Generation</a:t>
            </a:r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08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5" y="1720175"/>
            <a:ext cx="8294345" cy="47220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Tracing of a Simple Program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9459" y="6492875"/>
            <a:ext cx="2057400" cy="365125"/>
          </a:xfrm>
        </p:spPr>
        <p:txBody>
          <a:bodyPr/>
          <a:lstStyle/>
          <a:p>
            <a:fld id="{05A459EB-C9C7-41E7-882A-0E8B3B74FA32}" type="slidenum">
              <a:rPr lang="en-CA" smtClean="0"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85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Next Steps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24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Code Generation</a:t>
            </a:r>
          </a:p>
          <a:p>
            <a:pPr lvl="1"/>
            <a:r>
              <a:rPr lang="en-CA" dirty="0"/>
              <a:t>Start </a:t>
            </a:r>
            <a:r>
              <a:rPr lang="en-CA" dirty="0" smtClean="0"/>
              <a:t>small</a:t>
            </a:r>
            <a:endParaRPr lang="en-CA" dirty="0"/>
          </a:p>
          <a:p>
            <a:pPr lvl="1"/>
            <a:r>
              <a:rPr lang="en-CA" dirty="0"/>
              <a:t>Modifying code </a:t>
            </a:r>
            <a:r>
              <a:rPr lang="en-CA" dirty="0" smtClean="0"/>
              <a:t>generation</a:t>
            </a:r>
            <a:endParaRPr lang="en-CA" dirty="0"/>
          </a:p>
          <a:p>
            <a:pPr lvl="1"/>
            <a:endParaRPr lang="en-CA" dirty="0"/>
          </a:p>
          <a:p>
            <a:r>
              <a:rPr lang="en-CA" dirty="0" smtClean="0"/>
              <a:t>Monitoring using </a:t>
            </a:r>
            <a:r>
              <a:rPr lang="en-CA" dirty="0" err="1" smtClean="0"/>
              <a:t>LTTng</a:t>
            </a:r>
            <a:endParaRPr lang="en-CA" dirty="0"/>
          </a:p>
          <a:p>
            <a:pPr lvl="1"/>
            <a:r>
              <a:rPr lang="en-CA" dirty="0"/>
              <a:t>Monitoring generated code from </a:t>
            </a:r>
            <a:r>
              <a:rPr lang="en-CA" dirty="0" smtClean="0"/>
              <a:t>model</a:t>
            </a:r>
            <a:endParaRPr lang="en-CA" dirty="0"/>
          </a:p>
          <a:p>
            <a:pPr lvl="1"/>
            <a:r>
              <a:rPr lang="en-CA" dirty="0"/>
              <a:t>Writing and placing </a:t>
            </a:r>
            <a:r>
              <a:rPr lang="en-CA" dirty="0" err="1"/>
              <a:t>tracepoints</a:t>
            </a:r>
            <a:r>
              <a:rPr lang="en-CA" dirty="0"/>
              <a:t> according to user </a:t>
            </a:r>
            <a:r>
              <a:rPr lang="en-CA" dirty="0" smtClean="0"/>
              <a:t>input</a:t>
            </a:r>
          </a:p>
          <a:p>
            <a:pPr lvl="1"/>
            <a:r>
              <a:rPr lang="en-CA" dirty="0" smtClean="0"/>
              <a:t>Monitoring more complex information</a:t>
            </a:r>
            <a:endParaRPr lang="en-CA" dirty="0"/>
          </a:p>
          <a:p>
            <a:endParaRPr lang="en-CA" dirty="0"/>
          </a:p>
          <a:p>
            <a:r>
              <a:rPr lang="en-CA" dirty="0"/>
              <a:t>Data Display</a:t>
            </a:r>
          </a:p>
          <a:p>
            <a:pPr lvl="1"/>
            <a:r>
              <a:rPr lang="en-CA" dirty="0"/>
              <a:t>Understand the Output </a:t>
            </a:r>
          </a:p>
          <a:p>
            <a:pPr lvl="1"/>
            <a:r>
              <a:rPr lang="en-CA" dirty="0"/>
              <a:t>Display the output on the Model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Next </a:t>
            </a:r>
            <a:r>
              <a:rPr lang="en-CA" smtClean="0"/>
              <a:t>Steps</a:t>
            </a:r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799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99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177" y="261632"/>
            <a:ext cx="8160508" cy="1095374"/>
          </a:xfrm>
        </p:spPr>
        <p:txBody>
          <a:bodyPr/>
          <a:lstStyle/>
          <a:p>
            <a:r>
              <a:rPr lang="en-CA" smtClean="0"/>
              <a:t>Traditional </a:t>
            </a:r>
            <a:r>
              <a:rPr lang="en-CA" dirty="0" smtClean="0"/>
              <a:t>Software Development Process</a:t>
            </a:r>
            <a:endParaRPr lang="en-CA" dirty="0"/>
          </a:p>
        </p:txBody>
      </p:sp>
      <p:pic>
        <p:nvPicPr>
          <p:cNvPr id="6" name="Content Placeholder 3" descr="Picture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38445"/>
            <a:ext cx="9088863" cy="490685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67285" y="6645295"/>
            <a:ext cx="2057400" cy="212705"/>
          </a:xfrm>
        </p:spPr>
        <p:txBody>
          <a:bodyPr/>
          <a:lstStyle/>
          <a:p>
            <a:fld id="{05A459EB-C9C7-41E7-882A-0E8B3B74FA32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95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83" y="3263902"/>
            <a:ext cx="6119878" cy="30599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8069" y="1975705"/>
            <a:ext cx="72121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Software ranks the most complex human made artifacts.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Increasing</a:t>
            </a:r>
            <a:r>
              <a:rPr lang="en-CA" sz="2400"/>
              <a:t> Complexity of Software</a:t>
            </a: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2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62118" y="3280916"/>
            <a:ext cx="1109127" cy="126757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Consequence of Complexity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46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Models provide a blueprint of the code</a:t>
            </a:r>
          </a:p>
          <a:p>
            <a:r>
              <a:rPr lang="en-US"/>
              <a:t>UML is enormously convenient for communicating design concepts.</a:t>
            </a:r>
          </a:p>
          <a:p>
            <a:r>
              <a:rPr lang="en-US"/>
              <a:t>UML is a graphical notation for drawing diagrams of software concepts.</a:t>
            </a:r>
          </a:p>
          <a:p>
            <a:r>
              <a:rPr lang="en-US"/>
              <a:t>They promote abstraction and easy to understand.</a:t>
            </a:r>
          </a:p>
          <a:p>
            <a:r>
              <a:rPr lang="en-US"/>
              <a:t>Enhances Clarity.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Models</a:t>
            </a:r>
            <a:r>
              <a:rPr lang="en-US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02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r>
              <a:rPr lang="en-US" sz="2400" dirty="0" smtClean="0"/>
              <a:t>Software </a:t>
            </a:r>
            <a:r>
              <a:rPr lang="en-US" sz="2400" dirty="0"/>
              <a:t>Development </a:t>
            </a:r>
            <a:r>
              <a:rPr lang="en-US" sz="2400"/>
              <a:t>Methodology </a:t>
            </a:r>
            <a:r>
              <a:rPr lang="en-US" sz="2400" smtClean="0"/>
              <a:t>focuses </a:t>
            </a:r>
            <a:r>
              <a:rPr lang="en-US" sz="2400"/>
              <a:t>on the creation of domain models which are conceptual models of all topics related to a specific problem</a:t>
            </a:r>
            <a:r>
              <a:rPr lang="en-US" sz="2400" dirty="0"/>
              <a:t>.</a:t>
            </a:r>
            <a:endParaRPr lang="en-US" sz="2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  <a:r>
              <a:rPr lang="en-US"/>
              <a:t> Driven Engineering ( </a:t>
            </a:r>
            <a:r>
              <a:rPr lang="en-US" smtClean="0"/>
              <a:t>MDE</a:t>
            </a:r>
            <a:r>
              <a:rPr lang="en-US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11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Improve productivity, quality and ability to handle complexity by:</a:t>
            </a:r>
          </a:p>
          <a:p>
            <a:r>
              <a:rPr lang="en-CA" dirty="0"/>
              <a:t>Increasing level of </a:t>
            </a:r>
            <a:r>
              <a:rPr lang="en-C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Abstraction</a:t>
            </a:r>
          </a:p>
          <a:p>
            <a:pPr lvl="1"/>
            <a:r>
              <a:rPr lang="en-CA" dirty="0"/>
              <a:t>Through use of Models E.g., UML Diagrams</a:t>
            </a:r>
          </a:p>
          <a:p>
            <a:r>
              <a:rPr lang="en-CA" dirty="0"/>
              <a:t>Leveraging </a:t>
            </a:r>
            <a:r>
              <a:rPr lang="en-C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Automation</a:t>
            </a:r>
          </a:p>
          <a:p>
            <a:pPr lvl="1"/>
            <a:r>
              <a:rPr lang="en-CA" dirty="0"/>
              <a:t>E.g., via code generation from models</a:t>
            </a:r>
          </a:p>
          <a:p>
            <a:r>
              <a:rPr lang="en-CA" dirty="0"/>
              <a:t>Improving </a:t>
            </a:r>
            <a:r>
              <a:rPr lang="en-C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Analysis</a:t>
            </a:r>
            <a:r>
              <a:rPr lang="en-CA" dirty="0"/>
              <a:t> Capabilities</a:t>
            </a:r>
          </a:p>
          <a:p>
            <a:pPr lvl="1"/>
            <a:r>
              <a:rPr lang="en-CA" dirty="0"/>
              <a:t>E.g., through executable models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MDE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9</a:t>
            </a:fld>
            <a:endParaRPr lang="en-CA"/>
          </a:p>
        </p:txBody>
      </p:sp>
      <p:sp>
        <p:nvSpPr>
          <p:cNvPr id="6" name="Rectangle 6"/>
          <p:cNvSpPr/>
          <p:nvPr/>
        </p:nvSpPr>
        <p:spPr>
          <a:xfrm>
            <a:off x="1092200" y="5562600"/>
            <a:ext cx="6172200" cy="50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MDE = Abstraction + Automation + Analysis</a:t>
            </a:r>
            <a:endParaRPr lang="en-CA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7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OC Template">
  <a:themeElements>
    <a:clrScheme name="Queen's Palette">
      <a:dk1>
        <a:sysClr val="windowText" lastClr="000000"/>
      </a:dk1>
      <a:lt1>
        <a:sysClr val="window" lastClr="FFFFFF"/>
      </a:lt1>
      <a:dk2>
        <a:srgbClr val="11335D"/>
      </a:dk2>
      <a:lt2>
        <a:srgbClr val="F2F2F2"/>
      </a:lt2>
      <a:accent1>
        <a:srgbClr val="9D1939"/>
      </a:accent1>
      <a:accent2>
        <a:srgbClr val="EEBD31"/>
      </a:accent2>
      <a:accent3>
        <a:srgbClr val="C96535"/>
      </a:accent3>
      <a:accent4>
        <a:srgbClr val="A8C252"/>
      </a:accent4>
      <a:accent5>
        <a:srgbClr val="4472C4"/>
      </a:accent5>
      <a:accent6>
        <a:srgbClr val="422A6A"/>
      </a:accent6>
      <a:hlink>
        <a:srgbClr val="11335D"/>
      </a:hlink>
      <a:folHlink>
        <a:srgbClr val="422A6A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96677F2-A4BC-45C6-A686-09CFF574D076}" vid="{3338177F-9F48-4805-96F4-EA042651FF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SOC Template</Template>
  <TotalTime>3553</TotalTime>
  <Words>791</Words>
  <Application>Microsoft Office PowerPoint</Application>
  <PresentationFormat>On-screen Show (4:3)</PresentationFormat>
  <Paragraphs>230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Gill Sans MT</vt:lpstr>
      <vt:lpstr>Palatino</vt:lpstr>
      <vt:lpstr>Palatino Linotype</vt:lpstr>
      <vt:lpstr>2_SOC Template</vt:lpstr>
      <vt:lpstr>Model-Driven Engineering Support</vt:lpstr>
      <vt:lpstr>Outline</vt:lpstr>
      <vt:lpstr>Introduction to MDE</vt:lpstr>
      <vt:lpstr>Traditional Software Development Process</vt:lpstr>
      <vt:lpstr>Motivation</vt:lpstr>
      <vt:lpstr>Consequence of Complexity</vt:lpstr>
      <vt:lpstr>What are Models?</vt:lpstr>
      <vt:lpstr>Model Driven Engineering ( MDE) </vt:lpstr>
      <vt:lpstr>MDE</vt:lpstr>
      <vt:lpstr>Potential Benefits of MDE approach</vt:lpstr>
      <vt:lpstr>Challenge of MDE</vt:lpstr>
      <vt:lpstr>State of the Art </vt:lpstr>
      <vt:lpstr>MDE with Papyrus-RT</vt:lpstr>
      <vt:lpstr>Papyrus-RT</vt:lpstr>
      <vt:lpstr>Class Diagrams</vt:lpstr>
      <vt:lpstr>Structure Diagrams</vt:lpstr>
      <vt:lpstr>Statemachine Diagrams</vt:lpstr>
      <vt:lpstr>Generated Code</vt:lpstr>
      <vt:lpstr>Running Application</vt:lpstr>
      <vt:lpstr>Research Project Goals </vt:lpstr>
      <vt:lpstr>Problem Statement</vt:lpstr>
      <vt:lpstr>Solution</vt:lpstr>
      <vt:lpstr>What we want to achieve</vt:lpstr>
      <vt:lpstr>What we want to achieve</vt:lpstr>
      <vt:lpstr>Approach </vt:lpstr>
      <vt:lpstr>Code Generation</vt:lpstr>
      <vt:lpstr>Monitoring using LTTng</vt:lpstr>
      <vt:lpstr>Display and Use of Results</vt:lpstr>
      <vt:lpstr>Current Progress </vt:lpstr>
      <vt:lpstr>Code Generation</vt:lpstr>
      <vt:lpstr>Tracing of a Simple Program</vt:lpstr>
      <vt:lpstr>Next Steps</vt:lpstr>
      <vt:lpstr>Next Steps</vt:lpstr>
      <vt:lpstr>Questions?</vt:lpstr>
    </vt:vector>
  </TitlesOfParts>
  <Company>Queen's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Model-Driven Engineering Support</dc:title>
  <dc:creator>Suchita Ganesan</dc:creator>
  <cp:lastModifiedBy>Suchita Ganesan</cp:lastModifiedBy>
  <cp:revision>58</cp:revision>
  <dcterms:created xsi:type="dcterms:W3CDTF">2015-05-07T21:59:57Z</dcterms:created>
  <dcterms:modified xsi:type="dcterms:W3CDTF">2015-05-12T15:45:32Z</dcterms:modified>
</cp:coreProperties>
</file>